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5" r:id="rId5"/>
    <p:sldId id="260" r:id="rId6"/>
    <p:sldId id="272" r:id="rId7"/>
    <p:sldId id="271" r:id="rId8"/>
    <p:sldId id="268" r:id="rId9"/>
    <p:sldId id="269" r:id="rId10"/>
    <p:sldId id="263" r:id="rId11"/>
    <p:sldId id="262" r:id="rId12"/>
    <p:sldId id="261" r:id="rId13"/>
    <p:sldId id="264" r:id="rId14"/>
    <p:sldId id="265" r:id="rId15"/>
    <p:sldId id="266" r:id="rId16"/>
    <p:sldId id="277" r:id="rId17"/>
    <p:sldId id="278" r:id="rId18"/>
    <p:sldId id="259" r:id="rId19"/>
    <p:sldId id="279" r:id="rId20"/>
    <p:sldId id="258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36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17.jpe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audio" Target="../media/audio3.wav"/><Relationship Id="rId5" Type="http://schemas.openxmlformats.org/officeDocument/2006/relationships/image" Target="../media/image41.png"/><Relationship Id="rId1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0.jpeg"/><Relationship Id="rId3" Type="http://schemas.openxmlformats.org/officeDocument/2006/relationships/audio" Target="../media/audio1.wav"/><Relationship Id="rId7" Type="http://schemas.microsoft.com/office/2007/relationships/hdphoto" Target="../media/hdphoto13.wdp"/><Relationship Id="rId12" Type="http://schemas.microsoft.com/office/2007/relationships/hdphoto" Target="../media/hdphoto15.wdp"/><Relationship Id="rId17" Type="http://schemas.openxmlformats.org/officeDocument/2006/relationships/image" Target="../media/image7.png"/><Relationship Id="rId2" Type="http://schemas.openxmlformats.org/officeDocument/2006/relationships/audio" Target="../media/audio2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microsoft.com/office/2007/relationships/hdphoto" Target="../media/hdphoto12.wdp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microsoft.com/office/2007/relationships/hdphoto" Target="../media/hdphoto18.wdp"/><Relationship Id="rId5" Type="http://schemas.openxmlformats.org/officeDocument/2006/relationships/image" Target="../media/image38.png"/><Relationship Id="rId15" Type="http://schemas.openxmlformats.org/officeDocument/2006/relationships/image" Target="../media/image7.pn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microsoft.com/office/2007/relationships/hdphoto" Target="../media/hdphoto17.wdp"/><Relationship Id="rId1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0.png"/><Relationship Id="rId7" Type="http://schemas.openxmlformats.org/officeDocument/2006/relationships/image" Target="../media/image8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68.jpeg"/><Relationship Id="rId4" Type="http://schemas.openxmlformats.org/officeDocument/2006/relationships/image" Target="../media/image79.gif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5.png"/><Relationship Id="rId7" Type="http://schemas.openxmlformats.org/officeDocument/2006/relationships/image" Target="../media/image8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2.png"/><Relationship Id="rId7" Type="http://schemas.openxmlformats.org/officeDocument/2006/relationships/image" Target="../media/image7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85.png"/><Relationship Id="rId4" Type="http://schemas.openxmlformats.org/officeDocument/2006/relationships/image" Target="../media/image79.gif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1.png"/><Relationship Id="rId4" Type="http://schemas.openxmlformats.org/officeDocument/2006/relationships/image" Target="../media/image9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6150" y="1584961"/>
            <a:ext cx="7121918" cy="609599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«Каменский детский сад»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42904" y="2429691"/>
            <a:ext cx="7106194" cy="2891246"/>
          </a:xfrm>
        </p:spPr>
        <p:txBody>
          <a:bodyPr>
            <a:normAutofit fontScale="55000" lnSpcReduction="2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Интерактивная игра </a:t>
            </a:r>
          </a:p>
          <a:p>
            <a:pPr lvl="0" fontAlgn="base">
              <a:spcAft>
                <a:spcPct val="0"/>
              </a:spcAft>
            </a:pP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 </a:t>
            </a:r>
          </a:p>
          <a:p>
            <a:pPr lvl="0" fontAlgn="base">
              <a:spcAft>
                <a:spcPct val="0"/>
              </a:spcAft>
            </a:pPr>
            <a:r>
              <a:rPr lang="ru-RU" alt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«Все профессии важны»</a:t>
            </a:r>
            <a:endParaRPr lang="ru-RU" altLang="ru-RU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</a:pP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детей старшего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</a:p>
          <a:p>
            <a:pPr lvl="0" fontAlgn="base">
              <a:spcAft>
                <a:spcPct val="0"/>
              </a:spcAft>
            </a:pPr>
            <a:endParaRPr lang="ru-RU" alt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</a:pPr>
            <a:endParaRPr lang="ru-RU" alt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</a:pPr>
            <a:endParaRPr lang="ru-RU" altLang="ru-RU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fontAlgn="base"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 </a:t>
            </a:r>
            <a:r>
              <a:rPr lang="en-US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кв. категории</a:t>
            </a:r>
          </a:p>
          <a:p>
            <a:pPr lvl="0" algn="r" fontAlgn="base"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Сухова Надежда Александровна</a:t>
            </a:r>
          </a:p>
          <a:p>
            <a:pPr lvl="0" fontAlgn="base">
              <a:spcAft>
                <a:spcPct val="0"/>
              </a:spcAft>
            </a:pP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</a:pP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Каменки,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50" y="2882537"/>
            <a:ext cx="241707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>
                        <a14:backgroundMark x1="37600" y1="17200" x2="37600" y2="17200"/>
                        <a14:backgroundMark x1="32200" y1="3600" x2="32200" y2="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2" t="15653" r="21937"/>
          <a:stretch/>
        </p:blipFill>
        <p:spPr>
          <a:xfrm>
            <a:off x="914399" y="1995144"/>
            <a:ext cx="3084816" cy="408717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14400" y="757646"/>
            <a:ext cx="308481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предметы, которые нужны инспектору дорожного движения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05601" y="757646"/>
            <a:ext cx="4624250" cy="53383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7" b="98394" l="459" r="99771">
                        <a14:backgroundMark x1="42890" y1="75459" x2="42890" y2="75459"/>
                        <a14:backgroundMark x1="85780" y1="33945" x2="85780" y2="3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21" y="4145553"/>
            <a:ext cx="1810753" cy="181075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17" y="1915033"/>
            <a:ext cx="1150958" cy="2115571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9245">
            <a:off x="6784408" y="4181333"/>
            <a:ext cx="1838112" cy="1010795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364" r="99091">
                        <a14:backgroundMark x1="32727" y1="30131" x2="32727" y2="30131"/>
                        <a14:backgroundMark x1="74545" y1="75109" x2="74545" y2="75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685">
            <a:off x="9961831" y="965054"/>
            <a:ext cx="1351936" cy="1407242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48" y="1025646"/>
            <a:ext cx="1587231" cy="1286059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591" r="97727">
                        <a14:backgroundMark x1="75227" y1="77612" x2="75227" y2="77612"/>
                        <a14:backgroundMark x1="25000" y1="30224" x2="25000" y2="30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7284">
            <a:off x="8215708" y="4451224"/>
            <a:ext cx="1966249" cy="1199413"/>
          </a:xfrm>
          <a:prstGeom prst="rect">
            <a:avLst/>
          </a:prstGeom>
        </p:spPr>
      </p:pic>
      <p:sp>
        <p:nvSpPr>
          <p:cNvPr id="11" name="Пятно 1 10"/>
          <p:cNvSpPr/>
          <p:nvPr/>
        </p:nvSpPr>
        <p:spPr>
          <a:xfrm>
            <a:off x="4084552" y="152400"/>
            <a:ext cx="2535711" cy="2032361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noaction" highlightClick="1"/>
          </p:cNvPr>
          <p:cNvSpPr/>
          <p:nvPr/>
        </p:nvSpPr>
        <p:spPr>
          <a:xfrm>
            <a:off x="4670612" y="652169"/>
            <a:ext cx="1366746" cy="889387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Игра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«Что нужно для работы»</a:t>
            </a:r>
            <a:endParaRPr lang="ru-RU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12" y="5443059"/>
            <a:ext cx="1347395" cy="1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3347 0.04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0" y="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35768 0.02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24127 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1" r="99398">
                        <a14:backgroundMark x1="32331" y1="11133" x2="32331" y2="11133"/>
                        <a14:backgroundMark x1="90075" y1="40918" x2="90075" y2="40918"/>
                        <a14:backgroundMark x1="14586" y1="81445" x2="14586" y2="81445"/>
                        <a14:backgroundMark x1="49023" y1="93164" x2="49023" y2="93164"/>
                        <a14:backgroundMark x1="86165" y1="86230" x2="86165" y2="86230"/>
                        <a14:backgroundMark x1="91729" y1="2344" x2="91729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330" y="2041757"/>
            <a:ext cx="2602436" cy="40716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64330" y="731520"/>
            <a:ext cx="260243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предметы, с помощью которых повар готовит вкусные блюда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6229" y="731520"/>
            <a:ext cx="4572000" cy="53818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86" y="4570136"/>
            <a:ext cx="1639076" cy="1321505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7" b="100000" l="0" r="99587">
                        <a14:backgroundMark x1="47107" y1="30847" x2="47107" y2="30847"/>
                        <a14:backgroundMark x1="83884" y1="95254" x2="83884" y2="9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5128">
            <a:off x="9281161" y="2782876"/>
            <a:ext cx="2275036" cy="1387771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57" y="883830"/>
            <a:ext cx="1799594" cy="884051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0" l="0" r="100000">
                        <a14:backgroundMark x1="37667" y1="23000" x2="37667" y2="23000"/>
                        <a14:backgroundMark x1="84000" y1="84667" x2="84000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463" y="4313391"/>
            <a:ext cx="1595500" cy="1595500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5924">
            <a:off x="6800627" y="1412888"/>
            <a:ext cx="1657632" cy="2013277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5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78" y="1515236"/>
            <a:ext cx="1213416" cy="1545972"/>
          </a:xfrm>
          <a:prstGeom prst="rect">
            <a:avLst/>
          </a:prstGeom>
        </p:spPr>
      </p:pic>
      <p:pic>
        <p:nvPicPr>
          <p:cNvPr id="11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35" y="103701"/>
            <a:ext cx="1347395" cy="1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8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-0.00532 L -0.29635 0.02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50417 0.035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48724 0.16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2" y="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64/a2/82/64a282d3f9e3d728e71d734cd809049b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870857" y="1670342"/>
            <a:ext cx="2629992" cy="4439881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70857" y="646109"/>
            <a:ext cx="262999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предметы, которые помогают доктору лечить людей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05974" y="858954"/>
            <a:ext cx="4188823" cy="52512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84" y="2774841"/>
            <a:ext cx="1125436" cy="1141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23828" y1="15625" x2="23828" y2="1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" t="5719" b="4217"/>
          <a:stretch/>
        </p:blipFill>
        <p:spPr>
          <a:xfrm>
            <a:off x="7461262" y="961768"/>
            <a:ext cx="1306433" cy="1215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" r="99000">
                        <a14:backgroundMark x1="16667" y1="13333" x2="16667" y2="13333"/>
                        <a14:backgroundMark x1="77667" y1="13000" x2="77667" y2="13000"/>
                        <a14:backgroundMark x1="24333" y1="76667" x2="24333" y2="76667"/>
                        <a14:backgroundMark x1="73333" y1="79000" x2="73333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11784" r="14161" b="20723"/>
          <a:stretch/>
        </p:blipFill>
        <p:spPr>
          <a:xfrm>
            <a:off x="9698319" y="4541796"/>
            <a:ext cx="1574158" cy="1458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69" b="58972" l="18002" r="85830">
                        <a14:backgroundMark x1="51916" y1="80063" x2="51916" y2="80063"/>
                        <a14:backgroundMark x1="32172" y1="36516" x2="32172" y2="36516"/>
                        <a14:backgroundMark x1="70499" y1="50262" x2="70499" y2="50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7" t="47009" r="14523" b="39692"/>
          <a:stretch/>
        </p:blipFill>
        <p:spPr>
          <a:xfrm rot="21103997">
            <a:off x="7353865" y="5300436"/>
            <a:ext cx="2122689" cy="464860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11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0" b="96903" l="0" r="100000">
                        <a14:backgroundMark x1="72593" y1="83186" x2="72593" y2="83186"/>
                        <a14:backgroundMark x1="10000" y1="16814" x2="10000" y2="16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231">
            <a:off x="9054799" y="1275962"/>
            <a:ext cx="2243134" cy="937910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11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1312">
            <a:off x="7282551" y="2817023"/>
            <a:ext cx="2343720" cy="2002044"/>
          </a:xfrm>
          <a:prstGeom prst="rect">
            <a:avLst/>
          </a:prstGeom>
        </p:spPr>
      </p:pic>
      <p:pic>
        <p:nvPicPr>
          <p:cNvPr id="11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04" y="104705"/>
            <a:ext cx="1347395" cy="1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7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22 -0.00116 L -0.27553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48997 0.005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3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0625 0.065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6315 -0.09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-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33216 0.041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9876" y1="9556" x2="19876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4" y="1883479"/>
            <a:ext cx="2325427" cy="424735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18664" y="683150"/>
            <a:ext cx="232542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предметы помогают пожарному тушить огонь?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0400" y="757646"/>
            <a:ext cx="4319451" cy="5373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9" b="93769" l="29375" r="68438">
                        <a14:backgroundMark x1="24063" y1="38427" x2="24063" y2="38427"/>
                        <a14:backgroundMark x1="38906" y1="25816" x2="38906" y2="25816"/>
                        <a14:backgroundMark x1="73750" y1="33234" x2="73750" y2="33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1" t="10292" r="34475" b="7812"/>
          <a:stretch/>
        </p:blipFill>
        <p:spPr>
          <a:xfrm>
            <a:off x="9166149" y="2373540"/>
            <a:ext cx="971583" cy="2430685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8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3023" y1="3245" x2="93023" y2="3245"/>
                        <a14:foregroundMark x1="96899" y1="5015" x2="96899" y2="5015"/>
                        <a14:backgroundMark x1="20155" y1="19469" x2="20155" y2="19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380">
            <a:off x="7237373" y="799335"/>
            <a:ext cx="1606396" cy="1407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286">
                        <a14:backgroundMark x1="63714" y1="58711" x2="63714" y2="58711"/>
                        <a14:backgroundMark x1="14286" y1="26132" x2="14286" y2="26132"/>
                        <a14:backgroundMark x1="94857" y1="27526" x2="94857" y2="2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37"/>
          <a:stretch/>
        </p:blipFill>
        <p:spPr>
          <a:xfrm>
            <a:off x="10165589" y="3746883"/>
            <a:ext cx="1164262" cy="2383951"/>
          </a:xfrm>
          <a:prstGeom prst="rect">
            <a:avLst/>
          </a:prstGeom>
        </p:spPr>
      </p:pic>
      <p:pic>
        <p:nvPicPr>
          <p:cNvPr id="9" name="Picture 20" descr="https://fs00.infourok.ru/images/doc/242/231123/3/img0.jp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6920" y="902115"/>
            <a:ext cx="1800199" cy="1350149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22" l="350" r="100000">
                        <a14:backgroundMark x1="40210" y1="46168" x2="40210" y2="46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3676" flipH="1">
            <a:off x="7733623" y="2028009"/>
            <a:ext cx="993986" cy="1954922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8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21" y="4804225"/>
            <a:ext cx="1381516" cy="1130260"/>
          </a:xfrm>
          <a:prstGeom prst="rect">
            <a:avLst/>
          </a:prstGeom>
        </p:spPr>
      </p:pic>
      <p:pic>
        <p:nvPicPr>
          <p:cNvPr id="13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34" y="143945"/>
            <a:ext cx="1347395" cy="1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4474 0.0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10347 L -0.55508 0.050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-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86 L -0.3418 -0.08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-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144872" y="717176"/>
            <a:ext cx="4294094" cy="5333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repository-images.githubusercontent.com/347153412/7407d180-8394-11eb-8bab-7577b1f91f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5" y="1936378"/>
            <a:ext cx="4095691" cy="424284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228" y="968188"/>
            <a:ext cx="409107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предметы, которые помогут учителю на уроке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" action="ppaction://noaction">
              <a:snd r:embed="rId3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4645" y="-36203255"/>
            <a:ext cx="54776" cy="54776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3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9245">
            <a:off x="9760554" y="4833741"/>
            <a:ext cx="1471583" cy="809237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3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14" y="2930982"/>
            <a:ext cx="1555527" cy="1368864"/>
          </a:xfrm>
          <a:prstGeom prst="rect">
            <a:avLst/>
          </a:prstGeom>
        </p:spPr>
      </p:pic>
      <p:pic>
        <p:nvPicPr>
          <p:cNvPr id="1032" name="Picture 8" descr="https://pngimg.com/uploads/chalk/chalk_PNG1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4776" r="12343" b="23678"/>
          <a:stretch/>
        </p:blipFill>
        <p:spPr bwMode="auto">
          <a:xfrm>
            <a:off x="7334724" y="4733364"/>
            <a:ext cx="1716292" cy="11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cliparthut.com/images/12/koYD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495" y="8989269"/>
            <a:ext cx="1944715" cy="26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www.cliparthut.com/images/12/koYD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213" y="8056939"/>
            <a:ext cx="1944715" cy="26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5881" y="2179649"/>
            <a:ext cx="1506166" cy="2025534"/>
          </a:xfrm>
          <a:prstGeom prst="rect">
            <a:avLst/>
          </a:prstGeom>
        </p:spPr>
      </p:pic>
      <p:pic>
        <p:nvPicPr>
          <p:cNvPr id="24" name="Picture 6" descr="https://www.pinclipart.com/picdir/big/212-2122625_-works-cited-clip-ar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14" y="968188"/>
            <a:ext cx="1580327" cy="136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hlinkClick r:id="" action="ppaction://noaction">
              <a:snd r:embed="rId3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364" r="99091">
                        <a14:backgroundMark x1="32727" y1="30131" x2="32727" y2="30131"/>
                        <a14:backgroundMark x1="74545" y1="75109" x2="74545" y2="75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685">
            <a:off x="9917379" y="744791"/>
            <a:ext cx="1351936" cy="1407242"/>
          </a:xfrm>
          <a:prstGeom prst="rect">
            <a:avLst/>
          </a:prstGeom>
        </p:spPr>
      </p:pic>
      <p:pic>
        <p:nvPicPr>
          <p:cNvPr id="14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679" y="89129"/>
            <a:ext cx="1347395" cy="1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21381 0.029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0116 L -0.36614 0.078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225 0.126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84.userapi.com/impg/e0pD84A-rQqkLZp9rM-4PIyW6hU-m_w3XAEbGQ/Gfw79EBSgjk.jpg?size=604x604&amp;quality=96&amp;sign=074052f501a00017d4952065c50cc5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539" y="2133600"/>
            <a:ext cx="3653333" cy="395369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2539" y="984068"/>
            <a:ext cx="365333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предметы, которые помогут строителю построить дом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3314" y="710005"/>
            <a:ext cx="4336867" cy="5347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hlinkClick r:id="" action="ppaction://noaction">
              <a:snd r:embed="rId4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5924">
            <a:off x="10034769" y="1221067"/>
            <a:ext cx="1502670" cy="1825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380">
            <a:off x="7207770" y="869273"/>
            <a:ext cx="1535029" cy="1345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41" y="3332710"/>
            <a:ext cx="1545978" cy="1319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97" l="0" r="100000">
                        <a14:backgroundMark x1="22801" y1="4848" x2="22801" y2="4848"/>
                        <a14:backgroundMark x1="61238" y1="16061" x2="61238" y2="16061"/>
                        <a14:backgroundMark x1="85016" y1="58485" x2="85016" y2="5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312" y="3702467"/>
            <a:ext cx="2192394" cy="2354600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4" name="gde-logika-gde-logika_-_nepravilnyy-otvet_mp3cut_n.wav"/>
            </a:hlinkClick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39" r="98305">
                        <a14:backgroundMark x1="28475" y1="33128" x2="28475" y2="3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20"/>
          <a:stretch/>
        </p:blipFill>
        <p:spPr>
          <a:xfrm>
            <a:off x="9309661" y="1211719"/>
            <a:ext cx="1002365" cy="201925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4" name="gde-logika-gde-logika_-_nepravilnyy-otvet_mp3cut_n.wav"/>
            </a:hlinkClick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231">
            <a:off x="7063972" y="2492045"/>
            <a:ext cx="1919655" cy="802655"/>
          </a:xfrm>
          <a:prstGeom prst="rect">
            <a:avLst/>
          </a:prstGeom>
        </p:spPr>
      </p:pic>
      <p:pic>
        <p:nvPicPr>
          <p:cNvPr id="13" name="Picture 8" descr="https://freepngimg.com/thumb/tool/88891-helmet-cap-hard-hat-yellow-free-frame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5414"/>
          <a:stretch/>
        </p:blipFill>
        <p:spPr bwMode="auto">
          <a:xfrm>
            <a:off x="6999394" y="4915192"/>
            <a:ext cx="1505837" cy="10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омой 13">
            <a:hlinkClick r:id="rId14" action="ppaction://hlinksldjump" highlightClick="1"/>
          </p:cNvPr>
          <p:cNvSpPr/>
          <p:nvPr/>
        </p:nvSpPr>
        <p:spPr>
          <a:xfrm>
            <a:off x="11416938" y="6158809"/>
            <a:ext cx="661851" cy="570454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6" descr="http://cs01.services.mya5.ru/-/DyhHu50KwvjEeKR2cpoWMw/sv/image/28/47/61/391895/33/cheburashka-kartinki-7.png?14767185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42" y="182611"/>
            <a:ext cx="1347395" cy="1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21537 -0.2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21094 0.13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9791 0.10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2084 L -0.45208 0.1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nz10.osvita-konotop.gov.ua/wp-content/uploads/sites/29/2020/03/%D0%B1%D1%8E%D0%BB-1536x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12" y="666725"/>
            <a:ext cx="7839528" cy="440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но 1 2"/>
          <p:cNvSpPr/>
          <p:nvPr/>
        </p:nvSpPr>
        <p:spPr>
          <a:xfrm>
            <a:off x="9405257" y="128595"/>
            <a:ext cx="2403566" cy="2005005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9879874" y="666725"/>
            <a:ext cx="1454332" cy="838777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945189" y="757646"/>
            <a:ext cx="138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Игра «Кто где работает?»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2058" name="Picture 10" descr="https://www.clipartmax.com/png/full/237-2374736_hospital-veterinarian-caregiver-%E8%A8%BA%E7%99%82-internal-medicine-veterinary-physici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47" y="4387457"/>
            <a:ext cx="1819138" cy="178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tatic.tildacdn.com/tild6638-6139-4833-b863-323239616164/26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14" y="4398960"/>
            <a:ext cx="1420169" cy="17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mage.freepik.com/free-vector/no-translate-detected_1441-93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25" r="10791"/>
          <a:stretch/>
        </p:blipFill>
        <p:spPr bwMode="auto">
          <a:xfrm>
            <a:off x="8865325" y="3888328"/>
            <a:ext cx="1654629" cy="2376264"/>
          </a:xfrm>
          <a:prstGeom prst="rect">
            <a:avLst/>
          </a:prstGeom>
          <a:noFill/>
        </p:spPr>
      </p:pic>
      <p:pic>
        <p:nvPicPr>
          <p:cNvPr id="12" name="Picture 4" descr="https://image.freepik.com/free-vector/no-translate-detected_1441-93.jpg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021" t="3635" r="8952" b="5076"/>
          <a:stretch/>
        </p:blipFill>
        <p:spPr bwMode="auto">
          <a:xfrm flipH="1">
            <a:off x="723845" y="709785"/>
            <a:ext cx="1680756" cy="2273392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6993" r="21833" b="2104"/>
          <a:stretch/>
        </p:blipFill>
        <p:spPr>
          <a:xfrm>
            <a:off x="3606324" y="4201881"/>
            <a:ext cx="1509254" cy="1935532"/>
          </a:xfrm>
          <a:prstGeom prst="rect">
            <a:avLst/>
          </a:prstGeom>
        </p:spPr>
      </p:pic>
      <p:pic>
        <p:nvPicPr>
          <p:cNvPr id="3076" name="Picture 4" descr="https://animeanime.jp/imgs/ogp_f/33138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05" y="1923497"/>
            <a:ext cx="1479661" cy="221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01875 L 0.27825 -0.1826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5911 -0.324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27825 0.099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s.123rf.com/450wm/elenaistomina/elenaistomina2010/elenaistomina201000017/157151677-supermarket-building-exterior-city-element-vector-illustrations-isolatad-on-white-background-.jpg?ver=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2"/>
          <a:stretch/>
        </p:blipFill>
        <p:spPr bwMode="auto">
          <a:xfrm>
            <a:off x="2088878" y="677435"/>
            <a:ext cx="7800719" cy="469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ift-express.nl/wp-content/uploads/2019/05/Ikea-klant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6" y="3823062"/>
            <a:ext cx="2299064" cy="22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6993" r="21833" b="2104"/>
          <a:stretch/>
        </p:blipFill>
        <p:spPr>
          <a:xfrm>
            <a:off x="939346" y="842691"/>
            <a:ext cx="1509254" cy="1935532"/>
          </a:xfrm>
          <a:prstGeom prst="rect">
            <a:avLst/>
          </a:prstGeom>
        </p:spPr>
      </p:pic>
      <p:pic>
        <p:nvPicPr>
          <p:cNvPr id="3074" name="Picture 2" descr="http://rosatubes.r.o.pic.centerblog.net/o/316e453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867" y="3761247"/>
            <a:ext cx="1308433" cy="23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086" y="4177553"/>
            <a:ext cx="1276543" cy="2010592"/>
          </a:xfrm>
          <a:prstGeom prst="rect">
            <a:avLst/>
          </a:prstGeom>
        </p:spPr>
      </p:pic>
      <p:pic>
        <p:nvPicPr>
          <p:cNvPr id="1030" name="Picture 6" descr="https://img.the-village.com.ua/the-village.com.ua/post_image-image/JDw0wdz6QJhfrIG0FtdlfQ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83" y="827546"/>
            <a:ext cx="2392696" cy="19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pa.proto.io/projects/8F635EA4-C5F1-870C-A043-31D86BB8BDEB/assets/root/dfd8138307233eef6446ef718b0af724.png?v=153340066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3513" r="30873" b="-1245"/>
          <a:stretch/>
        </p:blipFill>
        <p:spPr bwMode="auto">
          <a:xfrm>
            <a:off x="5154707" y="4145151"/>
            <a:ext cx="1416422" cy="21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21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6 0.02778 L 0.11394 -0.12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20833 0.25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181 -0.126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6484 -0.1351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edu-tech.kz/images/a2009.jpg"/>
          <p:cNvPicPr>
            <a:picLocks noChangeAspect="1" noChangeArrowheads="1"/>
          </p:cNvPicPr>
          <p:nvPr/>
        </p:nvPicPr>
        <p:blipFill rotWithShape="1">
          <a:blip r:embed="rId2" cstate="screen"/>
          <a:srcRect t="3182"/>
          <a:stretch/>
        </p:blipFill>
        <p:spPr bwMode="auto">
          <a:xfrm>
            <a:off x="2579461" y="441047"/>
            <a:ext cx="6957316" cy="548752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6993" r="21833" b="2104"/>
          <a:stretch/>
        </p:blipFill>
        <p:spPr>
          <a:xfrm>
            <a:off x="825246" y="743122"/>
            <a:ext cx="1646169" cy="2111117"/>
          </a:xfrm>
          <a:prstGeom prst="rect">
            <a:avLst/>
          </a:prstGeom>
        </p:spPr>
      </p:pic>
      <p:pic>
        <p:nvPicPr>
          <p:cNvPr id="11" name="Picture 10" descr="https://i.pinimg.com/originals/bc/66/22/bc66229600af5f58361704d784b34d9e.gif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6166" r="5605" b="-2209"/>
          <a:stretch/>
        </p:blipFill>
        <p:spPr bwMode="auto">
          <a:xfrm>
            <a:off x="9257210" y="4189358"/>
            <a:ext cx="2333442" cy="19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age.freepik.com/free-vector/no-translate-detected_1441-93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81" r="10463"/>
          <a:stretch/>
        </p:blipFill>
        <p:spPr bwMode="auto">
          <a:xfrm>
            <a:off x="8785536" y="2180260"/>
            <a:ext cx="1665098" cy="2101740"/>
          </a:xfrm>
          <a:prstGeom prst="rect">
            <a:avLst/>
          </a:prstGeom>
          <a:noFill/>
        </p:spPr>
      </p:pic>
      <p:pic>
        <p:nvPicPr>
          <p:cNvPr id="4098" name="Picture 2" descr="https://media.baamboozle.com/uploads/images/54915/1589289506_1308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564" y="663388"/>
            <a:ext cx="1405088" cy="249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komuchto.kz/oc-content/uploads/62/1471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8" r="26040"/>
          <a:stretch/>
        </p:blipFill>
        <p:spPr bwMode="auto">
          <a:xfrm flipH="1">
            <a:off x="726141" y="3711388"/>
            <a:ext cx="2000677" cy="24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3.bp.blogspot.com/-caulla1AG0o/T-ikTB0wMqI/AAAAAAAAQWk/yvIcKb2W7jQ/s1600/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14" y="3776709"/>
            <a:ext cx="1614712" cy="24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721" y="3977461"/>
            <a:ext cx="1436914" cy="2209265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225 -0.13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22656 0.332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26237 0.1701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ossro37.ru/upload/iblock/479/02.0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06" y="653797"/>
            <a:ext cx="7188057" cy="475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5" y="3592105"/>
            <a:ext cx="1372506" cy="2209265"/>
          </a:xfrm>
          <a:prstGeom prst="rect">
            <a:avLst/>
          </a:prstGeom>
        </p:spPr>
      </p:pic>
      <p:pic>
        <p:nvPicPr>
          <p:cNvPr id="7" name="Picture 6" descr="https://image.freepik.com/free-vector/no-translate-detected_1441-93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557" r="11927"/>
          <a:stretch/>
        </p:blipFill>
        <p:spPr bwMode="auto">
          <a:xfrm>
            <a:off x="779929" y="653797"/>
            <a:ext cx="1676400" cy="2216699"/>
          </a:xfrm>
          <a:prstGeom prst="rect">
            <a:avLst/>
          </a:prstGeom>
          <a:noFill/>
        </p:spPr>
      </p:pic>
      <p:pic>
        <p:nvPicPr>
          <p:cNvPr id="8" name="Picture 6" descr="https://i.pinimg.com/originals/af/42/ab/af42ab4fdd8bef826eaa425528a1d67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553" y="3501339"/>
            <a:ext cx="1676148" cy="230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clipartmax.com/png/full/264-2642974_een-stevige-muur-metselen-in-verband-natuur-en-techniekonderwijs-muur-bouw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8468" y="833092"/>
            <a:ext cx="1995740" cy="18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3652.ru/section/doska/upload/pers/9/img/doska/000/004/485/svarsik_5cf8f076bd6b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12977" r="19027" b="8661"/>
          <a:stretch/>
        </p:blipFill>
        <p:spPr bwMode="auto">
          <a:xfrm flipH="1">
            <a:off x="7277704" y="3979328"/>
            <a:ext cx="1523978" cy="22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mage.freepik.com/free-vector/no-translate-detected_1441-93.jpg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48" t="5632" r="12649"/>
          <a:stretch/>
        </p:blipFill>
        <p:spPr bwMode="auto">
          <a:xfrm>
            <a:off x="4374776" y="3713840"/>
            <a:ext cx="1963271" cy="2406004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1329851" y="6261463"/>
            <a:ext cx="757646" cy="47026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18893 0.23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111 L 0.19076 -0.090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711 -0.128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09898"/>
            <a:ext cx="9601196" cy="1280160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детей с многообразием мира профессий, показать значимость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разных профессий; способствовать профориентации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464527"/>
            <a:ext cx="9601196" cy="2717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детей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профессиях.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находить орудие труда и материалы, необходимые людям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внимание, память, речь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hesimsresource.com/scaled/2202/2202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13" y="426719"/>
            <a:ext cx="6331132" cy="47483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3.bp.blogspot.com/-caulla1AG0o/T-ikTB0wMqI/AAAAAAAAQWk/yvIcKb2W7jQ/s1600/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91" y="3750941"/>
            <a:ext cx="1474557" cy="22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bc/66/22/bc66229600af5f58361704d784b34d9e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277" y="955540"/>
            <a:ext cx="2520042" cy="197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af/42/ab/af42ab4fdd8bef826eaa425528a1d67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2" y="4075482"/>
            <a:ext cx="1485995" cy="20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mage.freepik.com/free-vector/no-translate-detected_1441-93.jpg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1" r="10862"/>
          <a:stretch/>
        </p:blipFill>
        <p:spPr bwMode="auto">
          <a:xfrm flipH="1">
            <a:off x="3668744" y="4075482"/>
            <a:ext cx="1646576" cy="2063342"/>
          </a:xfrm>
          <a:prstGeom prst="rect">
            <a:avLst/>
          </a:prstGeom>
          <a:noFill/>
        </p:spPr>
      </p:pic>
      <p:pic>
        <p:nvPicPr>
          <p:cNvPr id="7" name="Picture 4" descr="https://lift-express.nl/wp-content/uploads/2019/05/Ikea-klante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8276" y="3639672"/>
            <a:ext cx="2276023" cy="22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repository-images.githubusercontent.com/347153412/7407d180-8394-11eb-8bab-7577b1f91f1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91" y="818862"/>
            <a:ext cx="1593509" cy="16507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омой 9">
            <a:hlinkClick r:id="rId9" action="ppaction://hlinksldjump" highlightClick="1"/>
          </p:cNvPr>
          <p:cNvSpPr/>
          <p:nvPr/>
        </p:nvSpPr>
        <p:spPr>
          <a:xfrm>
            <a:off x="11416938" y="6158809"/>
            <a:ext cx="661851" cy="570454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18437 -0.26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00996 L -0.15755 -0.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24349 0.162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funforkids.ru/pictures/books/book09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6071" r="2010" b="4234"/>
          <a:stretch/>
        </p:blipFill>
        <p:spPr bwMode="auto">
          <a:xfrm>
            <a:off x="5747658" y="3596194"/>
            <a:ext cx="3335022" cy="26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1" y="830813"/>
            <a:ext cx="3636920" cy="51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448593" y="618309"/>
            <a:ext cx="4606836" cy="3108960"/>
          </a:xfrm>
          <a:prstGeom prst="cloudCallout">
            <a:avLst>
              <a:gd name="adj1" fmla="val -57539"/>
              <a:gd name="adj2" fmla="val 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65973" y="1233417"/>
            <a:ext cx="3572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 переворошив,</a:t>
            </a: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Намотай себе на ус –</a:t>
            </a: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работы хороши,</a:t>
            </a: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Выбирай на вкус!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 flipH="1">
            <a:off x="7994680" y="2769326"/>
            <a:ext cx="3430963" cy="33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900igr.net/datai/okruzhajuschij-mir/Rastenie/0039-099-Spasibo-za-vnimani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0" t="35555" r="11302" b="10627"/>
          <a:stretch/>
        </p:blipFill>
        <p:spPr bwMode="auto">
          <a:xfrm rot="20717681">
            <a:off x="6474644" y="4122641"/>
            <a:ext cx="1881050" cy="5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5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8032" y="1785257"/>
            <a:ext cx="3397980" cy="43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>
            <a:off x="647136" y="3217219"/>
            <a:ext cx="2949389" cy="28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662518" y="2002972"/>
            <a:ext cx="2339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5393972" y="766354"/>
            <a:ext cx="3114302" cy="2262405"/>
          </a:xfrm>
          <a:prstGeom prst="cloudCallout">
            <a:avLst>
              <a:gd name="adj1" fmla="val 61141"/>
              <a:gd name="adj2" fmla="val 5392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2776733" y="2002972"/>
            <a:ext cx="2518297" cy="1598915"/>
          </a:xfrm>
          <a:prstGeom prst="cloudCallout">
            <a:avLst>
              <a:gd name="adj1" fmla="val -51320"/>
              <a:gd name="adj2" fmla="val 827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Гена, а что такое «профессия»?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6069" y="1175658"/>
            <a:ext cx="2952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«Профессия», Чебурашка,  это то, чем человек занимается.  По другому, это его работа.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funforkids.ru/pictures/books/book09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6071" r="2010" b="4234"/>
          <a:stretch/>
        </p:blipFill>
        <p:spPr bwMode="auto">
          <a:xfrm flipH="1">
            <a:off x="3060246" y="3916866"/>
            <a:ext cx="2992210" cy="23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ttp://kolobuga.ru/wp-content/uploads/2018/02/konspekt-srednya-gruppa-professii-vaghni-1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10201" flipH="1">
            <a:off x="3581337" y="4542097"/>
            <a:ext cx="460077" cy="777790"/>
          </a:xfrm>
          <a:prstGeom prst="rect">
            <a:avLst/>
          </a:prstGeom>
          <a:noFill/>
        </p:spPr>
      </p:pic>
      <p:pic>
        <p:nvPicPr>
          <p:cNvPr id="11" name="Picture 4" descr="https://www.pngkit.com/png/full/696-6964530_a-hand-painted-fairy-house-transpare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206" flipH="1">
            <a:off x="4568502" y="4358034"/>
            <a:ext cx="668733" cy="80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-fotki.yandex.ru/get/6705/16969765.229/0_8f566_7034497b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898" y="1165422"/>
            <a:ext cx="2917370" cy="26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807302" y="761776"/>
            <a:ext cx="2569029" cy="1743239"/>
          </a:xfrm>
          <a:prstGeom prst="cloudCallout">
            <a:avLst>
              <a:gd name="adj1" fmla="val -77601"/>
              <a:gd name="adj2" fmla="val 512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я когда вырасту,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буду заниматься?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4123" y="1828800"/>
            <a:ext cx="3397980" cy="43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4617851" y="2769324"/>
            <a:ext cx="3500844" cy="2186617"/>
          </a:xfrm>
          <a:prstGeom prst="cloudCallout">
            <a:avLst>
              <a:gd name="adj1" fmla="val 79763"/>
              <a:gd name="adj2" fmla="val -2938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Чебурашка, я тебя вместе с ребятами приглашаю поиграть в игру «Все профессии важны». Согласны?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1717087" y="550426"/>
            <a:ext cx="3265715" cy="2978331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735922" y="506162"/>
            <a:ext cx="3474725" cy="2937311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но 1 3"/>
          <p:cNvSpPr/>
          <p:nvPr/>
        </p:nvSpPr>
        <p:spPr>
          <a:xfrm>
            <a:off x="4942535" y="2227361"/>
            <a:ext cx="3261359" cy="2860767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2351315" y="1445623"/>
            <a:ext cx="1920252" cy="106815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Игра «Назови правильно»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5812155" y="3050177"/>
            <a:ext cx="1619794" cy="1149532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страиваемая 6">
            <a:hlinkClick r:id="rId4" action="ppaction://hlinksldjump" highlightClick="1"/>
          </p:cNvPr>
          <p:cNvSpPr/>
          <p:nvPr/>
        </p:nvSpPr>
        <p:spPr>
          <a:xfrm>
            <a:off x="8654678" y="1334934"/>
            <a:ext cx="1637211" cy="1053737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Игра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«Что нужно для работы»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110840" y="2080299"/>
            <a:ext cx="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5781673" y="3192077"/>
            <a:ext cx="1680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Игра 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«Кто где работает?»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3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9" y="3624943"/>
            <a:ext cx="1909358" cy="253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 flipH="1">
            <a:off x="8874862" y="4000800"/>
            <a:ext cx="2151529" cy="198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2555961" y="3432572"/>
            <a:ext cx="2192947" cy="1655556"/>
          </a:xfrm>
          <a:prstGeom prst="cloudCallout">
            <a:avLst>
              <a:gd name="adj1" fmla="val -71929"/>
              <a:gd name="adj2" fmla="val 931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на любую кнопку и  выбирайте игру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1 3"/>
          <p:cNvSpPr/>
          <p:nvPr/>
        </p:nvSpPr>
        <p:spPr>
          <a:xfrm>
            <a:off x="7121122" y="0"/>
            <a:ext cx="2365366" cy="2177878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7611291" y="548639"/>
            <a:ext cx="1393372" cy="83602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Black" panose="020B0A04020102020204" pitchFamily="34" charset="0"/>
              </a:rPr>
              <a:t>Игра «Назови правильно»</a:t>
            </a:r>
          </a:p>
        </p:txBody>
      </p:sp>
      <p:pic>
        <p:nvPicPr>
          <p:cNvPr id="6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07" y="3675659"/>
            <a:ext cx="1732111" cy="245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professii9-prodavec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48017" y="1053737"/>
            <a:ext cx="1944216" cy="2338088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pic>
        <p:nvPicPr>
          <p:cNvPr id="8" name="Picture 8" descr="https://ds04.infourok.ru/uploads/ex/05ca/000681f1-ae6376bd/hello_html_7c4071d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48017" y="3654725"/>
            <a:ext cx="1944216" cy="2434073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pic>
        <p:nvPicPr>
          <p:cNvPr id="9" name="Picture 6" descr="http://printonic.ru/uploads/images/2016/04/15/img_5710aea4758d0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9486488" y="1053737"/>
            <a:ext cx="1835548" cy="2088363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sp>
        <p:nvSpPr>
          <p:cNvPr id="2" name="Выноска-облако 1"/>
          <p:cNvSpPr/>
          <p:nvPr/>
        </p:nvSpPr>
        <p:spPr>
          <a:xfrm>
            <a:off x="3701143" y="1187217"/>
            <a:ext cx="3910148" cy="2432105"/>
          </a:xfrm>
          <a:prstGeom prst="cloudCallout">
            <a:avLst>
              <a:gd name="adj1" fmla="val -35068"/>
              <a:gd name="adj2" fmla="val 7938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пропишет витамины? Кто излечит от ангины? На прививках ты не плачь. Как лечиться знает…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0732" y="611885"/>
            <a:ext cx="1875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послушай загадку и найди правильный ответ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 flipH="1">
            <a:off x="4182401" y="4796486"/>
            <a:ext cx="1444581" cy="13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0437175" y="5704114"/>
            <a:ext cx="934807" cy="423844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flipH="1">
            <a:off x="10511245" y="5721531"/>
            <a:ext cx="86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0" name="Picture 4" descr="https://i.pinimg.com/736x/64/a2/82/64a282d3f9e3d728e71d734cd809049b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9519401" y="3348417"/>
            <a:ext cx="1835548" cy="2779541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16687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26 -0.00116 L -0.27552 -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41" y="3588743"/>
            <a:ext cx="1762057" cy="249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23241" y="857206"/>
            <a:ext cx="2258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Внимательно послушай загадку и найди правильный ответ</a:t>
            </a:r>
          </a:p>
        </p:txBody>
      </p:sp>
      <p:pic>
        <p:nvPicPr>
          <p:cNvPr id="4" name="Picture 2" descr="http://deti-i-mama.ru/wp-content/uploads/2016/04/uchitel-i-uchenik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69828" y="827314"/>
            <a:ext cx="2045454" cy="255225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6" name="Picture 4" descr="https://i.ytimg.com/vi/iyQpwNSn_Rw/maxresdefault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961120" y="827314"/>
            <a:ext cx="2258888" cy="23762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7" name="Рисунок 6" descr="3346544_professii_13.jpg"/>
          <p:cNvPicPr>
            <a:picLocks noChangeAspect="1"/>
          </p:cNvPicPr>
          <p:nvPr/>
        </p:nvPicPr>
        <p:blipFill>
          <a:blip r:embed="rId7" cstate="screen"/>
          <a:srcRect r="120" b="90"/>
          <a:stretch>
            <a:fillRect/>
          </a:stretch>
        </p:blipFill>
        <p:spPr>
          <a:xfrm>
            <a:off x="9000308" y="3379573"/>
            <a:ext cx="2180511" cy="270386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Выноска-облако 7"/>
          <p:cNvSpPr/>
          <p:nvPr/>
        </p:nvSpPr>
        <p:spPr>
          <a:xfrm>
            <a:off x="5111932" y="957943"/>
            <a:ext cx="3452148" cy="2245635"/>
          </a:xfrm>
          <a:prstGeom prst="cloudCallout">
            <a:avLst>
              <a:gd name="adj1" fmla="val -60103"/>
              <a:gd name="adj2" fmla="val 8087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витрине все продукты: овощи, орехи, фрукты. Помидор и огурец предлагает….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 flipH="1">
            <a:off x="4352892" y="4711336"/>
            <a:ext cx="1488664" cy="13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9828" y="5397387"/>
            <a:ext cx="774196" cy="452846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professii9-prodavec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84443" y="3588743"/>
            <a:ext cx="2016224" cy="242468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538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6 0.00185 L 0.44097 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07" y="3675659"/>
            <a:ext cx="1732111" cy="245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 flipH="1">
            <a:off x="4065509" y="4802268"/>
            <a:ext cx="1438308" cy="132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tapenik.ru/dizain/boy_13.pn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1890" y="778900"/>
            <a:ext cx="1953528" cy="2611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ttps://img-fotki.yandex.ru/get/53993/201189008.4/0_11762c_f2a99403_XL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886459" y="3600241"/>
            <a:ext cx="1968959" cy="252835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6" name="Рисунок 5" descr="professii6-kombayner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098632" y="778900"/>
            <a:ext cx="2160240" cy="245835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982407" y="778900"/>
            <a:ext cx="2197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</a:rPr>
              <a:t>Внимательно послушай загадку и найди правильный ответ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5115242" y="778900"/>
            <a:ext cx="3701272" cy="2500002"/>
          </a:xfrm>
          <a:prstGeom prst="cloudCallout">
            <a:avLst>
              <a:gd name="adj1" fmla="val -70744"/>
              <a:gd name="adj2" fmla="val 8854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 кладет он в ряд. Строит садик для ребят. Не шахтер и не водитель, дом нам выстроит….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0328367" y="5521233"/>
            <a:ext cx="930506" cy="464475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://printonic.ru/uploads/images/2016/04/15/.tmb/thumb_img_5710af2246511_resize_900_500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9098632" y="3504697"/>
            <a:ext cx="2160240" cy="259514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624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-0.00092 L -0.2757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fs01.vseosvita.ua/01009s6r-1d7b/0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45" y="3744686"/>
            <a:ext cx="1732111" cy="245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s://papik.pro/uploads/posts/2021-09/1630497899_14-papik-pro-p-cheburashka-risunok-16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13304" r="13604" b="15742"/>
          <a:stretch/>
        </p:blipFill>
        <p:spPr bwMode="auto">
          <a:xfrm flipH="1">
            <a:off x="4683891" y="4861706"/>
            <a:ext cx="1438308" cy="132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tapenik.ru/dizain/boy_13.pn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-4216" b="1"/>
          <a:stretch/>
        </p:blipFill>
        <p:spPr bwMode="auto">
          <a:xfrm flipH="1">
            <a:off x="9326879" y="722811"/>
            <a:ext cx="1985552" cy="27374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deti-i-mama.ru/wp-content/uploads/2016/04/uchitel-i-uchenik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61120" y="833547"/>
            <a:ext cx="2105104" cy="262668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Picture 8" descr="https://ds04.infourok.ru/uploads/ex/05ca/000681f1-ae6376bd/hello_html_7c4071d5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9326879" y="3644669"/>
            <a:ext cx="1985551" cy="24340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097116" y="722811"/>
            <a:ext cx="21976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послушай загадку и найди правильный ответ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5210656" y="819492"/>
            <a:ext cx="3698213" cy="2124005"/>
          </a:xfrm>
          <a:prstGeom prst="cloudCallout">
            <a:avLst>
              <a:gd name="adj1" fmla="val -64766"/>
              <a:gd name="adj2" fmla="val 8098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608320" y="1280160"/>
            <a:ext cx="291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кто так вкусно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 щи капустные, Пахучие котлеты, Салаты, винегреты?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11382103" y="6187397"/>
            <a:ext cx="661851" cy="570454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1009062" y="5468983"/>
            <a:ext cx="950367" cy="478068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www.seekpng.com/png/detail/18-184116_clipart-black-and-white-png-clip-art-decoupa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82" y="3590342"/>
            <a:ext cx="1975560" cy="254272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02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46289 -0.00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972</TotalTime>
  <Words>351</Words>
  <Application>Microsoft Office PowerPoint</Application>
  <PresentationFormat>Широкоэкранный</PresentationFormat>
  <Paragraphs>53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Garamond</vt:lpstr>
      <vt:lpstr>Times New Roman</vt:lpstr>
      <vt:lpstr>Натуральные материалы</vt:lpstr>
      <vt:lpstr>Муниципальное бюджетное дошкольное образовательное учреждение  «Каменский детский сад»</vt:lpstr>
      <vt:lpstr>Цель: познакомить детей с многообразием мира профессий, показать значимость труда людей разных профессий; способствовать профориентации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«Каменский детский сад»</dc:title>
  <dc:creator>Lenovo</dc:creator>
  <cp:lastModifiedBy>Lenovo</cp:lastModifiedBy>
  <cp:revision>79</cp:revision>
  <dcterms:created xsi:type="dcterms:W3CDTF">2022-02-03T06:50:06Z</dcterms:created>
  <dcterms:modified xsi:type="dcterms:W3CDTF">2022-02-21T16:47:26Z</dcterms:modified>
</cp:coreProperties>
</file>